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0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876C1-BDA6-4741-A06D-350384C4E84B}" type="datetimeFigureOut">
              <a:rPr lang="ru-RU" smtClean="0"/>
              <a:t>21.12.21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48AD4-87B0-4B0C-944D-63BFD31A88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9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66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67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8797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57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826683" y="769938"/>
            <a:ext cx="9753600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0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34664" y="6254786"/>
            <a:ext cx="202937" cy="2031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72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91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/>
  <p:txStyles>
    <p:titleStyle>
      <a:lvl1pPr marL="0" marR="0" indent="0" algn="ct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4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05740" marR="0" indent="-205740" algn="l" defTabSz="548640" rtl="0" latinLnBrk="0">
        <a:lnSpc>
          <a:spcPct val="100000"/>
        </a:lnSpc>
        <a:spcBef>
          <a:spcPts val="420"/>
        </a:spcBef>
        <a:spcAft>
          <a:spcPts val="0"/>
        </a:spcAft>
        <a:buClrTx/>
        <a:buSzPct val="100000"/>
        <a:buFont typeface="Arial"/>
        <a:buChar char="•"/>
        <a:tabLst/>
        <a:defRPr sz="192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470263" marR="0" indent="-195943" algn="l" defTabSz="548640" rtl="0" latinLnBrk="0">
        <a:lnSpc>
          <a:spcPct val="100000"/>
        </a:lnSpc>
        <a:spcBef>
          <a:spcPts val="420"/>
        </a:spcBef>
        <a:spcAft>
          <a:spcPts val="0"/>
        </a:spcAft>
        <a:buClrTx/>
        <a:buSzPct val="100000"/>
        <a:buFont typeface="Arial"/>
        <a:buChar char="–"/>
        <a:tabLst/>
        <a:defRPr sz="192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731520" marR="0" indent="-182880" algn="l" defTabSz="548640" rtl="0" latinLnBrk="0">
        <a:lnSpc>
          <a:spcPct val="100000"/>
        </a:lnSpc>
        <a:spcBef>
          <a:spcPts val="420"/>
        </a:spcBef>
        <a:spcAft>
          <a:spcPts val="0"/>
        </a:spcAft>
        <a:buClrTx/>
        <a:buSzPct val="100000"/>
        <a:buFont typeface="Arial"/>
        <a:buChar char="•"/>
        <a:tabLst/>
        <a:defRPr sz="192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042416" marR="0" indent="-219456" algn="l" defTabSz="548640" rtl="0" latinLnBrk="0">
        <a:lnSpc>
          <a:spcPct val="100000"/>
        </a:lnSpc>
        <a:spcBef>
          <a:spcPts val="420"/>
        </a:spcBef>
        <a:spcAft>
          <a:spcPts val="0"/>
        </a:spcAft>
        <a:buClrTx/>
        <a:buSzPct val="100000"/>
        <a:buFont typeface="Arial"/>
        <a:buChar char="–"/>
        <a:tabLst/>
        <a:defRPr sz="192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316736" marR="0" indent="-219456" algn="l" defTabSz="548640" rtl="0" latinLnBrk="0">
        <a:lnSpc>
          <a:spcPct val="100000"/>
        </a:lnSpc>
        <a:spcBef>
          <a:spcPts val="420"/>
        </a:spcBef>
        <a:spcAft>
          <a:spcPts val="0"/>
        </a:spcAft>
        <a:buClrTx/>
        <a:buSzPct val="100000"/>
        <a:buFont typeface="Arial"/>
        <a:buChar char="»"/>
        <a:tabLst/>
        <a:defRPr sz="192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591056" marR="0" indent="-219456" algn="l" defTabSz="548640" rtl="0" latinLnBrk="0">
        <a:lnSpc>
          <a:spcPct val="100000"/>
        </a:lnSpc>
        <a:spcBef>
          <a:spcPts val="420"/>
        </a:spcBef>
        <a:spcAft>
          <a:spcPts val="0"/>
        </a:spcAft>
        <a:buClrTx/>
        <a:buSzPct val="100000"/>
        <a:buFont typeface="Arial"/>
        <a:buChar char="•"/>
        <a:tabLst/>
        <a:defRPr sz="192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865376" marR="0" indent="-219456" algn="l" defTabSz="548640" rtl="0" latinLnBrk="0">
        <a:lnSpc>
          <a:spcPct val="100000"/>
        </a:lnSpc>
        <a:spcBef>
          <a:spcPts val="420"/>
        </a:spcBef>
        <a:spcAft>
          <a:spcPts val="0"/>
        </a:spcAft>
        <a:buClrTx/>
        <a:buSzPct val="100000"/>
        <a:buFont typeface="Arial"/>
        <a:buChar char="•"/>
        <a:tabLst/>
        <a:defRPr sz="192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139695" marR="0" indent="-219455" algn="l" defTabSz="548640" rtl="0" latinLnBrk="0">
        <a:lnSpc>
          <a:spcPct val="100000"/>
        </a:lnSpc>
        <a:spcBef>
          <a:spcPts val="420"/>
        </a:spcBef>
        <a:spcAft>
          <a:spcPts val="0"/>
        </a:spcAft>
        <a:buClrTx/>
        <a:buSzPct val="100000"/>
        <a:buFont typeface="Arial"/>
        <a:buChar char="•"/>
        <a:tabLst/>
        <a:defRPr sz="192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2414015" marR="0" indent="-219455" algn="l" defTabSz="548640" rtl="0" latinLnBrk="0">
        <a:lnSpc>
          <a:spcPct val="100000"/>
        </a:lnSpc>
        <a:spcBef>
          <a:spcPts val="420"/>
        </a:spcBef>
        <a:spcAft>
          <a:spcPts val="0"/>
        </a:spcAft>
        <a:buClrTx/>
        <a:buSzPct val="100000"/>
        <a:buFont typeface="Arial"/>
        <a:buChar char="•"/>
        <a:tabLst/>
        <a:defRPr sz="192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7" y="-4465244"/>
            <a:ext cx="19324199" cy="12893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-3145079"/>
            <a:ext cx="14862658" cy="1000307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Object 3"/>
          <p:cNvSpPr txBox="1"/>
          <p:nvPr/>
        </p:nvSpPr>
        <p:spPr>
          <a:xfrm>
            <a:off x="1033149" y="4210679"/>
            <a:ext cx="6056356" cy="2039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ts val="7860"/>
              </a:lnSpc>
              <a:defRPr sz="15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9120" dirty="0"/>
              <a:t>ПРО ПРОЕКТ</a:t>
            </a:r>
            <a:endParaRPr sz="9120" dirty="0"/>
          </a:p>
        </p:txBody>
      </p:sp>
      <p:sp>
        <p:nvSpPr>
          <p:cNvPr id="23" name="Object 4"/>
          <p:cNvSpPr/>
          <p:nvPr/>
        </p:nvSpPr>
        <p:spPr>
          <a:xfrm>
            <a:off x="1033149" y="423138"/>
            <a:ext cx="765904" cy="766041"/>
          </a:xfrm>
          <a:prstGeom prst="ellipse">
            <a:avLst/>
          </a:prstGeom>
          <a:solidFill>
            <a:srgbClr val="FF2A4E"/>
          </a:solidFill>
          <a:ln w="12700">
            <a:miter lim="400000"/>
          </a:ln>
        </p:spPr>
        <p:txBody>
          <a:bodyPr lIns="27431" tIns="27431" rIns="27431" bIns="27431"/>
          <a:lstStyle/>
          <a:p>
            <a:endParaRPr sz="1080"/>
          </a:p>
        </p:txBody>
      </p:sp>
      <p:pic>
        <p:nvPicPr>
          <p:cNvPr id="24" name="Object 5" descr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755" y="796900"/>
            <a:ext cx="58157" cy="56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Object 6" descr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516" y="695401"/>
            <a:ext cx="307240" cy="22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Object 7" descr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963" y="779755"/>
            <a:ext cx="106438" cy="52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Object 8" descr="Objec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758" y="864108"/>
            <a:ext cx="64741" cy="52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Object 9" descr="Objec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495" y="695401"/>
            <a:ext cx="160204" cy="2208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49839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"/>
          <p:cNvSpPr txBox="1"/>
          <p:nvPr/>
        </p:nvSpPr>
        <p:spPr>
          <a:xfrm>
            <a:off x="1033150" y="322855"/>
            <a:ext cx="7083153" cy="833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10900"/>
              </a:lnSpc>
              <a:defRPr sz="12300" b="1">
                <a:solidFill>
                  <a:srgbClr val="070D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548640" hangingPunct="0">
              <a:lnSpc>
                <a:spcPts val="6540"/>
              </a:lnSpc>
            </a:pPr>
            <a:r>
              <a:rPr sz="7380" kern="0" dirty="0"/>
              <a:t>Транспорт-2</a:t>
            </a:r>
          </a:p>
        </p:txBody>
      </p:sp>
      <p:sp>
        <p:nvSpPr>
          <p:cNvPr id="31" name="Object 355"/>
          <p:cNvSpPr txBox="1"/>
          <p:nvPr/>
        </p:nvSpPr>
        <p:spPr>
          <a:xfrm>
            <a:off x="1033150" y="4227024"/>
            <a:ext cx="4335355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548640" hangingPunct="0">
              <a:lnSpc>
                <a:spcPts val="3120"/>
              </a:lnSpc>
              <a:defRPr sz="4000">
                <a:solidFill>
                  <a:srgbClr val="070D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kern="0" dirty="0" err="1">
                <a:solidFill>
                  <a:srgbClr val="070D40"/>
                </a:solidFill>
                <a:latin typeface="Arial"/>
                <a:cs typeface="Arial"/>
                <a:sym typeface="Arial"/>
              </a:rPr>
              <a:t>Экосистема</a:t>
            </a:r>
            <a:r>
              <a:rPr sz="2400" kern="0" dirty="0">
                <a:solidFill>
                  <a:srgbClr val="070D40"/>
                </a:solidFill>
                <a:latin typeface="Arial"/>
                <a:cs typeface="Arial"/>
                <a:sym typeface="Arial"/>
              </a:rPr>
              <a:t> </a:t>
            </a:r>
            <a:r>
              <a:rPr sz="2400" kern="0" dirty="0" err="1">
                <a:solidFill>
                  <a:srgbClr val="070D40"/>
                </a:solidFill>
                <a:latin typeface="Arial"/>
                <a:cs typeface="Arial"/>
                <a:sym typeface="Arial"/>
              </a:rPr>
              <a:t>сервисов</a:t>
            </a:r>
            <a:endParaRPr sz="2400" kern="0" dirty="0">
              <a:solidFill>
                <a:srgbClr val="070D40"/>
              </a:solidFill>
              <a:latin typeface="Arial"/>
              <a:cs typeface="Arial"/>
              <a:sym typeface="Arial"/>
            </a:endParaRPr>
          </a:p>
          <a:p>
            <a:pPr defTabSz="548640" hangingPunct="0">
              <a:lnSpc>
                <a:spcPts val="3120"/>
              </a:lnSpc>
              <a:defRPr sz="4000">
                <a:solidFill>
                  <a:srgbClr val="070D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kern="0" dirty="0" err="1">
                <a:solidFill>
                  <a:srgbClr val="070D40"/>
                </a:solidFill>
                <a:latin typeface="Arial"/>
                <a:cs typeface="Arial"/>
                <a:sym typeface="Arial"/>
              </a:rPr>
              <a:t>электронно-транспортной</a:t>
            </a:r>
            <a:endParaRPr sz="2400" kern="0" dirty="0">
              <a:solidFill>
                <a:srgbClr val="070D40"/>
              </a:solidFill>
              <a:latin typeface="Arial"/>
              <a:cs typeface="Arial"/>
              <a:sym typeface="Arial"/>
            </a:endParaRPr>
          </a:p>
          <a:p>
            <a:pPr defTabSz="548640" hangingPunct="0">
              <a:lnSpc>
                <a:spcPts val="3120"/>
              </a:lnSpc>
              <a:defRPr sz="4000">
                <a:solidFill>
                  <a:srgbClr val="070D4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00" kern="0" dirty="0" err="1">
                <a:solidFill>
                  <a:srgbClr val="070D40"/>
                </a:solidFill>
                <a:latin typeface="Arial"/>
                <a:cs typeface="Arial"/>
                <a:sym typeface="Arial"/>
              </a:rPr>
              <a:t>логистики</a:t>
            </a:r>
            <a:r>
              <a:rPr sz="2400" kern="0" dirty="0">
                <a:solidFill>
                  <a:srgbClr val="070D40"/>
                </a:solidFill>
                <a:latin typeface="Arial"/>
                <a:cs typeface="Arial"/>
                <a:sym typeface="Arial"/>
              </a:rPr>
              <a:t>: </a:t>
            </a:r>
            <a:r>
              <a:rPr sz="2400" kern="0" dirty="0" err="1">
                <a:solidFill>
                  <a:srgbClr val="070D40"/>
                </a:solidFill>
                <a:latin typeface="Arial"/>
                <a:cs typeface="Arial"/>
                <a:sym typeface="Arial"/>
              </a:rPr>
              <a:t>веб</a:t>
            </a:r>
            <a:r>
              <a:rPr sz="2400" kern="0" dirty="0">
                <a:solidFill>
                  <a:srgbClr val="070D40"/>
                </a:solidFill>
                <a:latin typeface="Arial"/>
                <a:cs typeface="Arial"/>
                <a:sym typeface="Arial"/>
              </a:rPr>
              <a:t> и </a:t>
            </a:r>
            <a:r>
              <a:rPr sz="2400" kern="0" dirty="0" err="1">
                <a:solidFill>
                  <a:srgbClr val="070D40"/>
                </a:solidFill>
                <a:latin typeface="Arial"/>
                <a:cs typeface="Arial"/>
                <a:sym typeface="Arial"/>
              </a:rPr>
              <a:t>мобильные</a:t>
            </a:r>
            <a:r>
              <a:rPr sz="2400" kern="0" dirty="0">
                <a:solidFill>
                  <a:srgbClr val="070D40"/>
                </a:solidFill>
                <a:latin typeface="Arial"/>
                <a:cs typeface="Arial"/>
                <a:sym typeface="Arial"/>
              </a:rPr>
              <a:t> </a:t>
            </a:r>
            <a:r>
              <a:rPr sz="2400" kern="0" dirty="0" err="1">
                <a:solidFill>
                  <a:srgbClr val="070D40"/>
                </a:solidFill>
                <a:latin typeface="Arial"/>
                <a:cs typeface="Arial"/>
                <a:sym typeface="Arial"/>
              </a:rPr>
              <a:t>приложения</a:t>
            </a:r>
            <a:endParaRPr sz="2400" kern="0" dirty="0">
              <a:solidFill>
                <a:srgbClr val="070D4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2" name="Object 356" descr="Object 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3" y="1134314"/>
            <a:ext cx="3544214" cy="1567053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Object 357"/>
          <p:cNvSpPr/>
          <p:nvPr/>
        </p:nvSpPr>
        <p:spPr>
          <a:xfrm rot="4">
            <a:off x="1033150" y="1469668"/>
            <a:ext cx="2873777" cy="897028"/>
          </a:xfrm>
          <a:prstGeom prst="roundRect">
            <a:avLst>
              <a:gd name="adj" fmla="val 19572"/>
            </a:avLst>
          </a:prstGeom>
          <a:solidFill>
            <a:srgbClr val="FF2A4E"/>
          </a:solidFill>
          <a:ln w="12700">
            <a:miter lim="400000"/>
          </a:ln>
        </p:spPr>
        <p:txBody>
          <a:bodyPr lIns="27431" tIns="27431" rIns="27431" bIns="27431"/>
          <a:lstStyle/>
          <a:p>
            <a:pPr defTabSz="548640" hangingPunct="0"/>
            <a:endParaRPr sz="1080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4" name="Object 358"/>
          <p:cNvSpPr txBox="1"/>
          <p:nvPr/>
        </p:nvSpPr>
        <p:spPr>
          <a:xfrm>
            <a:off x="1201784" y="1622887"/>
            <a:ext cx="2551610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548640" hangingPunct="0">
              <a:lnSpc>
                <a:spcPts val="2340"/>
              </a:lnSpc>
              <a:defRPr sz="3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222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Корпоративная </a:t>
            </a:r>
            <a:r>
              <a:rPr lang="en-US" sz="222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TMS</a:t>
            </a:r>
            <a:endParaRPr sz="222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5" name="Group 580679885.png" descr="Group 58067988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796" y="1326754"/>
            <a:ext cx="6477001" cy="5433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Phone12pro.png" descr="iPhone12pr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928" y="1691244"/>
            <a:ext cx="4968241" cy="49682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35271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" y="11575"/>
            <a:ext cx="19343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>
            <a:spLocks noGrp="1"/>
          </p:cNvSpPr>
          <p:nvPr>
            <p:ph type="subTitle" idx="1"/>
          </p:nvPr>
        </p:nvSpPr>
        <p:spPr>
          <a:xfrm>
            <a:off x="647418" y="297709"/>
            <a:ext cx="6631172" cy="39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2900"/>
            </a:pPr>
            <a:r>
              <a:rPr lang="ru-RU" sz="29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4000" b="1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Транспорт-2 это…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774153" y="1491196"/>
            <a:ext cx="3416155" cy="35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93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 sz="22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Аукционы и тендеры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774152" y="1878801"/>
            <a:ext cx="6196826" cy="74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4666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Решение для автоматизации взаимодействия грузовладельца и перевозчиков.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774153" y="3215118"/>
            <a:ext cx="4281378" cy="4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 sz="22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TMS* нового поколения</a:t>
            </a:r>
            <a:endParaRPr sz="22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801579" y="3670079"/>
            <a:ext cx="6480272" cy="80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Ориентирована на оптимизацию автомобильных грузоперевозок FTL («фуры» - тент, изотерм, рефрижератор).</a:t>
            </a:r>
            <a:r>
              <a:rPr lang="en-US" sz="15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r>
              <a:rPr lang="ru-RU" sz="15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Отслеживание </a:t>
            </a:r>
            <a:r>
              <a:rPr lang="ru-RU" sz="1500" b="0" i="0" u="none" strike="noStrike" cap="none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геопозиции</a:t>
            </a:r>
            <a:r>
              <a:rPr lang="ru-RU" sz="15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и </a:t>
            </a:r>
            <a:r>
              <a:rPr lang="ru-RU" sz="1500" b="0" i="0" u="none" strike="noStrike" cap="none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этапности</a:t>
            </a:r>
            <a:r>
              <a:rPr lang="ru-RU" sz="15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перевозки, через мобильное приложение и </a:t>
            </a:r>
            <a:r>
              <a:rPr lang="ru-RU" sz="1500" b="0" i="0" u="none" strike="noStrike" cap="none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вэб</a:t>
            </a:r>
            <a:r>
              <a:rPr lang="ru-RU" sz="1500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-</a:t>
            </a:r>
            <a:r>
              <a:rPr lang="ru-RU" sz="15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интерфейс.</a:t>
            </a:r>
          </a:p>
          <a:p>
            <a:pPr marL="0" marR="0" lvl="0" indent="0" algn="l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774152" y="4968494"/>
            <a:ext cx="1362236" cy="40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 sz="22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Облако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690255" y="5368999"/>
            <a:ext cx="6668653" cy="80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48000"/>
              </a:lnSpc>
              <a:buClr>
                <a:srgbClr val="3F3F3F"/>
              </a:buClr>
              <a:buSzPts val="1500"/>
            </a:pPr>
            <a:r>
              <a:rPr lang="ru-RU" sz="15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Все программное обеспечение в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Yandex.Cloud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latin typeface="Arial" panose="020B0604020202020204" pitchFamily="34" charset="0"/>
                <a:cs typeface="Arial" panose="020B0604020202020204" pitchFamily="34" charset="0"/>
              </a:rPr>
              <a:t>и в других облачных решениях.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>
          <a:blip/>
          <a:stretch>
            <a:fillRect/>
          </a:stretch>
        </p:blipFill>
        <p:spPr>
          <a:xfrm>
            <a:off x="456540" y="1584991"/>
            <a:ext cx="952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/>
          <a:stretch>
            <a:fillRect/>
          </a:stretch>
        </p:blipFill>
        <p:spPr>
          <a:xfrm>
            <a:off x="410240" y="4992708"/>
            <a:ext cx="952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/>
          <a:stretch>
            <a:fillRect/>
          </a:stretch>
        </p:blipFill>
        <p:spPr>
          <a:xfrm>
            <a:off x="363269" y="3275211"/>
            <a:ext cx="952500" cy="71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5B99-1127-3643-AC79-BE422008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514" y="-4393"/>
            <a:ext cx="4048670" cy="6857998"/>
          </a:xfrm>
          <a:prstGeom prst="rect">
            <a:avLst/>
          </a:prstGeom>
        </p:spPr>
      </p:pic>
      <p:sp>
        <p:nvSpPr>
          <p:cNvPr id="14" name="Google Shape;98;p2"/>
          <p:cNvSpPr txBox="1"/>
          <p:nvPr/>
        </p:nvSpPr>
        <p:spPr>
          <a:xfrm>
            <a:off x="5728487" y="6605507"/>
            <a:ext cx="3416155" cy="35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938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sz="1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*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Transportation management systems</a:t>
            </a:r>
            <a:endParaRPr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58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subTitle" idx="1"/>
          </p:nvPr>
        </p:nvSpPr>
        <p:spPr>
          <a:xfrm>
            <a:off x="647418" y="297709"/>
            <a:ext cx="6631172" cy="39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ru-RU" sz="2900" b="1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Как это работает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596656" y="2803311"/>
            <a:ext cx="488388" cy="84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Arial"/>
              <a:buNone/>
            </a:pPr>
            <a:r>
              <a:rPr lang="ru-RU" sz="6000" b="1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dirty="0"/>
          </a:p>
        </p:txBody>
      </p:sp>
      <p:sp>
        <p:nvSpPr>
          <p:cNvPr id="131" name="Google Shape;131;p4"/>
          <p:cNvSpPr txBox="1"/>
          <p:nvPr/>
        </p:nvSpPr>
        <p:spPr>
          <a:xfrm>
            <a:off x="596655" y="3729218"/>
            <a:ext cx="2480051" cy="250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67692"/>
              </a:lnSpc>
              <a:buClr>
                <a:srgbClr val="262626"/>
              </a:buClr>
              <a:buSzPts val="1300"/>
            </a:pPr>
            <a:r>
              <a:rPr lang="ru-RU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Менеджер размещает заявку на перевозку в ERP, а </a:t>
            </a:r>
            <a:r>
              <a:rPr lang="ru-RU" sz="13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затем она </a:t>
            </a:r>
            <a:r>
              <a:rPr lang="ru-RU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через интеграцию передаётся в </a:t>
            </a:r>
            <a:r>
              <a:rPr lang="en-US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TMS</a:t>
            </a:r>
            <a:r>
              <a:rPr lang="ru-RU" sz="1300" b="0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132" name="Google Shape;132;p4"/>
          <p:cNvPicPr preferRelativeResize="0"/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7" y="1311302"/>
            <a:ext cx="12700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3474616" y="2790079"/>
            <a:ext cx="488388" cy="84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Arial"/>
              <a:buNone/>
            </a:pPr>
            <a:r>
              <a:rPr lang="ru-RU" sz="6000" b="1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3474616" y="3717296"/>
            <a:ext cx="2428473" cy="289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Заявка размещается на торги между перевозчиками. Перевозчики торгуются за право выполнения перевозки.</a:t>
            </a:r>
            <a:r>
              <a:rPr lang="en-US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867" y="1311302"/>
            <a:ext cx="12573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628" y="1361586"/>
            <a:ext cx="12827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6294400" y="2802234"/>
            <a:ext cx="488388" cy="84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Arial"/>
              <a:buNone/>
            </a:pPr>
            <a:r>
              <a:rPr lang="ru-RU" sz="6000" b="1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6294400" y="3717295"/>
            <a:ext cx="2312691" cy="108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С победителем заключается заявка-договор.</a:t>
            </a:r>
            <a:r>
              <a:rPr lang="en-US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r>
              <a:rPr lang="ru-RU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Подписывается электронной подписью.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172" y="1361586"/>
            <a:ext cx="12954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8889018" y="2806439"/>
            <a:ext cx="488388" cy="84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Arial"/>
              <a:buNone/>
            </a:pPr>
            <a:r>
              <a:rPr lang="ru-RU" sz="6000" b="1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8952749" y="3717300"/>
            <a:ext cx="26178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Перевозчик выполняет доставку и закрыв</a:t>
            </a:r>
            <a:r>
              <a:rPr lang="ru-RU" sz="13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а</a:t>
            </a:r>
            <a:r>
              <a:rPr lang="ru-RU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ет з</a:t>
            </a:r>
            <a:r>
              <a:rPr lang="ru-RU" sz="1300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аявку</a:t>
            </a:r>
            <a:r>
              <a:rPr lang="ru-RU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. Отслеживание </a:t>
            </a:r>
            <a:r>
              <a:rPr lang="ru-RU" sz="1300" b="0" i="0" u="none" strike="noStrike" cap="none" dirty="0" err="1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геопозиции</a:t>
            </a:r>
            <a:r>
              <a:rPr lang="ru-RU" sz="1300" b="0" i="0" u="none" strike="noStrike" cap="none" dirty="0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перевозчика, через </a:t>
            </a:r>
            <a:r>
              <a:rPr lang="ru-RU" sz="1300" b="0" i="0" u="none" strike="noStrike" cap="none">
                <a:solidFill>
                  <a:srgbClr val="262626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мобильное приложение.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>
          <a:blip/>
          <a:stretch>
            <a:fillRect/>
          </a:stretch>
        </p:blipFill>
        <p:spPr>
          <a:xfrm>
            <a:off x="905006" y="3462423"/>
            <a:ext cx="2171700" cy="1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>
          <a:blip/>
          <a:stretch>
            <a:fillRect/>
          </a:stretch>
        </p:blipFill>
        <p:spPr>
          <a:xfrm>
            <a:off x="6435391" y="3452165"/>
            <a:ext cx="2171700" cy="1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>
          <a:blip/>
          <a:stretch>
            <a:fillRect/>
          </a:stretch>
        </p:blipFill>
        <p:spPr>
          <a:xfrm>
            <a:off x="9243068" y="3461997"/>
            <a:ext cx="2171700" cy="1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2;p4">
            <a:extLst>
              <a:ext uri="{FF2B5EF4-FFF2-40B4-BE49-F238E27FC236}">
                <a16:creationId xmlns:a16="http://schemas.microsoft.com/office/drawing/2014/main" id="{002D27E2-BFA8-7440-8825-91312CEBDB75}"/>
              </a:ext>
            </a:extLst>
          </p:cNvPr>
          <p:cNvPicPr preferRelativeResize="0"/>
          <p:nvPr/>
        </p:nvPicPr>
        <p:blipFill>
          <a:blip/>
          <a:stretch>
            <a:fillRect/>
          </a:stretch>
        </p:blipFill>
        <p:spPr>
          <a:xfrm>
            <a:off x="3711725" y="3448985"/>
            <a:ext cx="2171700" cy="11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913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142</Words>
  <Application>Microsoft Office PowerPoint</Application>
  <PresentationFormat>Широкоэкранный</PresentationFormat>
  <Paragraphs>24</Paragraphs>
  <Slides>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Ильиных Яков</dc:creator>
  <cp:lastModifiedBy>Ольга Сапожникова</cp:lastModifiedBy>
  <cp:revision>7</cp:revision>
  <dcterms:created xsi:type="dcterms:W3CDTF">2021-12-20T16:13:11Z</dcterms:created>
  <dcterms:modified xsi:type="dcterms:W3CDTF">2021-12-21T06:36:05Z</dcterms:modified>
</cp:coreProperties>
</file>